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256" r:id="rId5"/>
    <p:sldId id="257" r:id="rId6"/>
    <p:sldId id="268" r:id="rId7"/>
    <p:sldId id="270" r:id="rId8"/>
    <p:sldId id="271" r:id="rId9"/>
    <p:sldId id="273" r:id="rId10"/>
    <p:sldId id="291" r:id="rId11"/>
    <p:sldId id="292" r:id="rId12"/>
    <p:sldId id="274" r:id="rId13"/>
    <p:sldId id="275" r:id="rId14"/>
    <p:sldId id="290" r:id="rId15"/>
    <p:sldId id="276" r:id="rId16"/>
    <p:sldId id="277" r:id="rId17"/>
    <p:sldId id="286" r:id="rId18"/>
    <p:sldId id="287" r:id="rId19"/>
    <p:sldId id="288" r:id="rId20"/>
    <p:sldId id="289" r:id="rId21"/>
    <p:sldId id="278" r:id="rId22"/>
    <p:sldId id="279" r:id="rId23"/>
    <p:sldId id="280" r:id="rId24"/>
    <p:sldId id="281" r:id="rId25"/>
    <p:sldId id="282" r:id="rId26"/>
    <p:sldId id="284" r:id="rId27"/>
    <p:sldId id="285"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74" d="100"/>
          <a:sy n="74" d="100"/>
        </p:scale>
        <p:origin x="588"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12/16/2021</a:t>
            </a:fld>
            <a:endParaRPr lang="en-US" dirty="0"/>
          </a:p>
        </p:txBody>
      </p:sp>
      <p:sp>
        <p:nvSpPr>
          <p:cNvPr id="4" name="Footer Placeholder 3">
            <a:extLst>
              <a:ext uri="{FF2B5EF4-FFF2-40B4-BE49-F238E27FC236}">
                <a16:creationId xmlns:a16="http://schemas.microsoft.com/office/drawing/2014/main" xmlns=""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12/16/2021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xmlns=""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xmlns=""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xmlns=""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xmlns=""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xmlns=""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xmlns=""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xmlns=""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xmlns=""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xmlns=""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xmlns=""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a16="http://schemas.microsoft.com/office/drawing/2014/main" xmlns=""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a16="http://schemas.microsoft.com/office/drawing/2014/main" xmlns=""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a16="http://schemas.microsoft.com/office/drawing/2014/main" xmlns=""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a16="http://schemas.microsoft.com/office/drawing/2014/main" xmlns=""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7" name="Text Placeholder 22">
            <a:extLst>
              <a:ext uri="{FF2B5EF4-FFF2-40B4-BE49-F238E27FC236}">
                <a16:creationId xmlns:a16="http://schemas.microsoft.com/office/drawing/2014/main" xmlns=""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8" name="Text Placeholder 22">
            <a:extLst>
              <a:ext uri="{FF2B5EF4-FFF2-40B4-BE49-F238E27FC236}">
                <a16:creationId xmlns:a16="http://schemas.microsoft.com/office/drawing/2014/main" xmlns=""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9" name="Text Placeholder 22">
            <a:extLst>
              <a:ext uri="{FF2B5EF4-FFF2-40B4-BE49-F238E27FC236}">
                <a16:creationId xmlns:a16="http://schemas.microsoft.com/office/drawing/2014/main" xmlns=""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0" name="Text Placeholder 22">
            <a:extLst>
              <a:ext uri="{FF2B5EF4-FFF2-40B4-BE49-F238E27FC236}">
                <a16:creationId xmlns:a16="http://schemas.microsoft.com/office/drawing/2014/main" xmlns=""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cxnSp>
        <p:nvCxnSpPr>
          <p:cNvPr id="7" name="Straight Connector 6">
            <a:extLst>
              <a:ext uri="{FF2B5EF4-FFF2-40B4-BE49-F238E27FC236}">
                <a16:creationId xmlns:a16="http://schemas.microsoft.com/office/drawing/2014/main" xmlns=""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xmlns=""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7" name="Text Placeholder 22">
            <a:extLst>
              <a:ext uri="{FF2B5EF4-FFF2-40B4-BE49-F238E27FC236}">
                <a16:creationId xmlns:a16="http://schemas.microsoft.com/office/drawing/2014/main" xmlns=""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xmlns=""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22" name="Content Placeholder 2">
            <a:extLst>
              <a:ext uri="{FF2B5EF4-FFF2-40B4-BE49-F238E27FC236}">
                <a16:creationId xmlns:a16="http://schemas.microsoft.com/office/drawing/2014/main" xmlns=""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xmlns=""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xmlns=""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xmlns=""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xmlns=""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xmlns=""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xmlns=""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xmlns=""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xmlns=""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xmlns=""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xmlns=""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xmlns=""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xmlns=""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xmlns=""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xmlns=""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xmlns=""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xmlns=""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xmlns=""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xmlns=""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xmlns=""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xmlns=""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xmlns=""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Edit Master text styles</a:t>
            </a:r>
          </a:p>
        </p:txBody>
      </p:sp>
      <p:sp>
        <p:nvSpPr>
          <p:cNvPr id="22" name="Slide Number Placeholder 4">
            <a:extLst>
              <a:ext uri="{FF2B5EF4-FFF2-40B4-BE49-F238E27FC236}">
                <a16:creationId xmlns:a16="http://schemas.microsoft.com/office/drawing/2014/main" xmlns=""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xmlns=""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xmlns=""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xmlns=""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xmlns=""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xmlns=""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xmlns=""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Edit Master text styles</a:t>
            </a:r>
          </a:p>
        </p:txBody>
      </p:sp>
      <p:sp>
        <p:nvSpPr>
          <p:cNvPr id="35" name="Slide Number Placeholder 4">
            <a:extLst>
              <a:ext uri="{FF2B5EF4-FFF2-40B4-BE49-F238E27FC236}">
                <a16:creationId xmlns:a16="http://schemas.microsoft.com/office/drawing/2014/main" xmlns=""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xmlns=""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xmlns=""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xmlns=""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xmlns=""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6" name="Text Placeholder 4">
            <a:extLst>
              <a:ext uri="{FF2B5EF4-FFF2-40B4-BE49-F238E27FC236}">
                <a16:creationId xmlns:a16="http://schemas.microsoft.com/office/drawing/2014/main" xmlns=""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7" name="Content Placeholder 3">
            <a:extLst>
              <a:ext uri="{FF2B5EF4-FFF2-40B4-BE49-F238E27FC236}">
                <a16:creationId xmlns:a16="http://schemas.microsoft.com/office/drawing/2014/main" xmlns=""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a16="http://schemas.microsoft.com/office/drawing/2014/main" xmlns=""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xmlns=""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xmlns=""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xmlns=""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xmlns=""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xmlns=""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xmlns=""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xmlns=""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xmlns=""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xmlns=""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xmlns=""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xmlns=""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xmlns=""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xmlns=""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xmlns=""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a:xfrm>
            <a:off x="2377440" y="1541418"/>
            <a:ext cx="9460121" cy="1875826"/>
          </a:xfrm>
        </p:spPr>
        <p:txBody>
          <a:bodyPr/>
          <a:lstStyle/>
          <a:p>
            <a:r>
              <a:rPr lang="en-US" dirty="0" smtClean="0"/>
              <a:t>Database Management System </a:t>
            </a:r>
            <a:endParaRPr lang="en-US" dirty="0"/>
          </a:p>
        </p:txBody>
      </p:sp>
      <p:sp>
        <p:nvSpPr>
          <p:cNvPr id="3" name="Subtitle 2">
            <a:extLst>
              <a:ext uri="{FF2B5EF4-FFF2-40B4-BE49-F238E27FC236}">
                <a16:creationId xmlns:a16="http://schemas.microsoft.com/office/drawing/2014/main" xmlns="" id="{0D537F64-4C96-4AA8-BB21-E8053A3186DD}"/>
              </a:ext>
            </a:extLst>
          </p:cNvPr>
          <p:cNvSpPr>
            <a:spLocks noGrp="1"/>
          </p:cNvSpPr>
          <p:nvPr>
            <p:ph type="subTitle" idx="1"/>
          </p:nvPr>
        </p:nvSpPr>
        <p:spPr>
          <a:xfrm>
            <a:off x="2377440" y="3417244"/>
            <a:ext cx="7077456" cy="462425"/>
          </a:xfrm>
        </p:spPr>
        <p:txBody>
          <a:bodyPr>
            <a:normAutofit/>
          </a:bodyPr>
          <a:lstStyle/>
          <a:p>
            <a:pPr marL="0" indent="0">
              <a:buNone/>
            </a:pPr>
            <a:r>
              <a:rPr lang="en-US" sz="1600" dirty="0" smtClean="0"/>
              <a:t>Advanced software development </a:t>
            </a:r>
            <a:endParaRPr lang="en-US" sz="1600" dirty="0"/>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0" y="305873"/>
            <a:ext cx="11029337" cy="6986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Import data using upload </a:t>
            </a:r>
            <a:r>
              <a:rPr lang="en-US" dirty="0" smtClean="0"/>
              <a:t>file csv</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4552"/>
            <a:ext cx="5975797" cy="335974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708" y="1004552"/>
            <a:ext cx="5808372" cy="32656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45432"/>
            <a:ext cx="4468969" cy="2512568"/>
          </a:xfrm>
          <a:prstGeom prst="rect">
            <a:avLst/>
          </a:prstGeom>
        </p:spPr>
      </p:pic>
      <p:sp>
        <p:nvSpPr>
          <p:cNvPr id="7" name="TextBox 6"/>
          <p:cNvSpPr txBox="1"/>
          <p:nvPr/>
        </p:nvSpPr>
        <p:spPr>
          <a:xfrm rot="10800000" flipV="1">
            <a:off x="5002277" y="5300477"/>
            <a:ext cx="6150827" cy="923330"/>
          </a:xfrm>
          <a:prstGeom prst="rect">
            <a:avLst/>
          </a:prstGeom>
          <a:noFill/>
        </p:spPr>
        <p:txBody>
          <a:bodyPr wrap="square" rtlCol="0">
            <a:spAutoFit/>
          </a:bodyPr>
          <a:lstStyle/>
          <a:p>
            <a:r>
              <a:rPr lang="en-US" dirty="0" smtClean="0">
                <a:solidFill>
                  <a:schemeClr val="bg1"/>
                </a:solidFill>
              </a:rPr>
              <a:t>So when the user upload a file through postman the code will do </a:t>
            </a:r>
            <a:r>
              <a:rPr lang="en-US" dirty="0" err="1" smtClean="0">
                <a:solidFill>
                  <a:schemeClr val="bg1"/>
                </a:solidFill>
              </a:rPr>
              <a:t>sql</a:t>
            </a:r>
            <a:r>
              <a:rPr lang="en-US" dirty="0" smtClean="0">
                <a:solidFill>
                  <a:schemeClr val="bg1"/>
                </a:solidFill>
              </a:rPr>
              <a:t> query to create a  table for this file and insert the data inside this file into the created table</a:t>
            </a:r>
            <a:endParaRPr lang="en-US" dirty="0">
              <a:solidFill>
                <a:schemeClr val="bg1"/>
              </a:solidFill>
            </a:endParaRPr>
          </a:p>
        </p:txBody>
      </p:sp>
    </p:spTree>
    <p:extLst>
      <p:ext uri="{BB962C8B-B14F-4D97-AF65-F5344CB8AC3E}">
        <p14:creationId xmlns:p14="http://schemas.microsoft.com/office/powerpoint/2010/main" val="2865340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0" y="305873"/>
            <a:ext cx="11029337" cy="6986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Import data using upload </a:t>
            </a:r>
            <a:r>
              <a:rPr lang="en-US" dirty="0" smtClean="0"/>
              <a:t>file </a:t>
            </a:r>
            <a:r>
              <a:rPr lang="en-US" dirty="0" err="1" smtClean="0"/>
              <a:t>sql</a:t>
            </a:r>
            <a:endParaRPr lang="en-US" dirty="0"/>
          </a:p>
        </p:txBody>
      </p:sp>
      <p:sp>
        <p:nvSpPr>
          <p:cNvPr id="7" name="TextBox 6"/>
          <p:cNvSpPr txBox="1"/>
          <p:nvPr/>
        </p:nvSpPr>
        <p:spPr>
          <a:xfrm rot="10800000" flipV="1">
            <a:off x="5002277" y="5300478"/>
            <a:ext cx="6150827" cy="923330"/>
          </a:xfrm>
          <a:prstGeom prst="rect">
            <a:avLst/>
          </a:prstGeom>
          <a:noFill/>
        </p:spPr>
        <p:txBody>
          <a:bodyPr wrap="square" rtlCol="0">
            <a:spAutoFit/>
          </a:bodyPr>
          <a:lstStyle/>
          <a:p>
            <a:r>
              <a:rPr lang="en-US" dirty="0" smtClean="0">
                <a:solidFill>
                  <a:schemeClr val="bg1"/>
                </a:solidFill>
              </a:rPr>
              <a:t>So when the user input the </a:t>
            </a:r>
            <a:r>
              <a:rPr lang="en-US" dirty="0" err="1" smtClean="0">
                <a:solidFill>
                  <a:schemeClr val="bg1"/>
                </a:solidFill>
              </a:rPr>
              <a:t>sql</a:t>
            </a:r>
            <a:r>
              <a:rPr lang="en-US" dirty="0" smtClean="0">
                <a:solidFill>
                  <a:schemeClr val="bg1"/>
                </a:solidFill>
              </a:rPr>
              <a:t> file name ,the system will execute this </a:t>
            </a:r>
            <a:r>
              <a:rPr lang="en-US" dirty="0" err="1" smtClean="0">
                <a:solidFill>
                  <a:schemeClr val="bg1"/>
                </a:solidFill>
              </a:rPr>
              <a:t>sql</a:t>
            </a:r>
            <a:r>
              <a:rPr lang="en-US" dirty="0" smtClean="0">
                <a:solidFill>
                  <a:schemeClr val="bg1"/>
                </a:solidFill>
              </a:rPr>
              <a:t> file ,and do the </a:t>
            </a:r>
            <a:r>
              <a:rPr lang="en-US" dirty="0" err="1" smtClean="0">
                <a:solidFill>
                  <a:schemeClr val="bg1"/>
                </a:solidFill>
              </a:rPr>
              <a:t>sql</a:t>
            </a:r>
            <a:r>
              <a:rPr lang="en-US" dirty="0" smtClean="0">
                <a:solidFill>
                  <a:schemeClr val="bg1"/>
                </a:solidFill>
              </a:rPr>
              <a:t> quires which inside this file.</a:t>
            </a:r>
            <a:endParaRPr lang="en-US"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1689"/>
            <a:ext cx="7450372" cy="418878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192" y="1286362"/>
            <a:ext cx="2648320" cy="7049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192" y="2462907"/>
            <a:ext cx="4208228" cy="2365973"/>
          </a:xfrm>
          <a:prstGeom prst="rect">
            <a:avLst/>
          </a:prstGeom>
        </p:spPr>
      </p:pic>
    </p:spTree>
    <p:extLst>
      <p:ext uri="{BB962C8B-B14F-4D97-AF65-F5344CB8AC3E}">
        <p14:creationId xmlns:p14="http://schemas.microsoft.com/office/powerpoint/2010/main" val="2310617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Version control</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88" y="1383869"/>
            <a:ext cx="6129985" cy="34464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194" y="954341"/>
            <a:ext cx="5460331" cy="30699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763" y="4265782"/>
            <a:ext cx="4610637" cy="2592218"/>
          </a:xfrm>
          <a:prstGeom prst="rect">
            <a:avLst/>
          </a:prstGeom>
        </p:spPr>
      </p:pic>
      <p:sp>
        <p:nvSpPr>
          <p:cNvPr id="8" name="TextBox 7"/>
          <p:cNvSpPr txBox="1"/>
          <p:nvPr/>
        </p:nvSpPr>
        <p:spPr>
          <a:xfrm>
            <a:off x="1067157" y="5114746"/>
            <a:ext cx="2382592" cy="1200329"/>
          </a:xfrm>
          <a:prstGeom prst="rect">
            <a:avLst/>
          </a:prstGeom>
          <a:noFill/>
        </p:spPr>
        <p:txBody>
          <a:bodyPr wrap="square" rtlCol="0">
            <a:spAutoFit/>
          </a:bodyPr>
          <a:lstStyle/>
          <a:p>
            <a:r>
              <a:rPr lang="en-US" dirty="0" smtClean="0">
                <a:solidFill>
                  <a:schemeClr val="bg1"/>
                </a:solidFill>
              </a:rPr>
              <a:t>And if we want use the snapshot we can use </a:t>
            </a:r>
            <a:r>
              <a:rPr lang="en-US" dirty="0" err="1" smtClean="0">
                <a:solidFill>
                  <a:schemeClr val="bg1"/>
                </a:solidFill>
              </a:rPr>
              <a:t>uploadsql</a:t>
            </a:r>
            <a:r>
              <a:rPr lang="en-US" dirty="0" smtClean="0">
                <a:solidFill>
                  <a:schemeClr val="bg1"/>
                </a:solidFill>
              </a:rPr>
              <a:t> that we created.</a:t>
            </a:r>
            <a:endParaRPr lang="en-US" dirty="0">
              <a:solidFill>
                <a:schemeClr val="bg1"/>
              </a:solidFill>
            </a:endParaRPr>
          </a:p>
        </p:txBody>
      </p:sp>
    </p:spTree>
    <p:extLst>
      <p:ext uri="{BB962C8B-B14F-4D97-AF65-F5344CB8AC3E}">
        <p14:creationId xmlns:p14="http://schemas.microsoft.com/office/powerpoint/2010/main" val="2391003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User authentication and authorization </a:t>
            </a:r>
            <a:endParaRPr lang="en-US" dirty="0"/>
          </a:p>
        </p:txBody>
      </p:sp>
      <p:sp>
        <p:nvSpPr>
          <p:cNvPr id="2" name="Rectangle 1"/>
          <p:cNvSpPr/>
          <p:nvPr/>
        </p:nvSpPr>
        <p:spPr>
          <a:xfrm>
            <a:off x="327368" y="1654427"/>
            <a:ext cx="6519734" cy="646331"/>
          </a:xfrm>
          <a:prstGeom prst="rect">
            <a:avLst/>
          </a:prstGeom>
        </p:spPr>
        <p:txBody>
          <a:bodyPr wrap="none">
            <a:spAutoFit/>
          </a:bodyPr>
          <a:lstStyle/>
          <a:p>
            <a:r>
              <a:rPr lang="en-US" dirty="0">
                <a:solidFill>
                  <a:schemeClr val="bg1"/>
                </a:solidFill>
              </a:rPr>
              <a:t>User </a:t>
            </a:r>
            <a:r>
              <a:rPr lang="en-US" dirty="0" smtClean="0">
                <a:solidFill>
                  <a:schemeClr val="bg1"/>
                </a:solidFill>
              </a:rPr>
              <a:t>authentication</a:t>
            </a:r>
            <a:r>
              <a:rPr lang="ar-JO" dirty="0" smtClean="0">
                <a:solidFill>
                  <a:schemeClr val="bg1"/>
                </a:solidFill>
              </a:rPr>
              <a:t> :</a:t>
            </a:r>
            <a:r>
              <a:rPr lang="en-US" dirty="0" smtClean="0">
                <a:solidFill>
                  <a:schemeClr val="bg1"/>
                </a:solidFill>
              </a:rPr>
              <a:t>at this stage, the user creates an account</a:t>
            </a:r>
            <a:endParaRPr lang="ar-JO" dirty="0" smtClean="0">
              <a:solidFill>
                <a:schemeClr val="bg1"/>
              </a:solidFill>
            </a:endParaRPr>
          </a:p>
          <a:p>
            <a:r>
              <a:rPr lang="en-US" dirty="0" smtClean="0"/>
              <a:t> </a:t>
            </a:r>
            <a:endParaRPr lang="en-US" dirty="0"/>
          </a:p>
        </p:txBody>
      </p:sp>
      <p:pic>
        <p:nvPicPr>
          <p:cNvPr id="4" name="Picture 3"/>
          <p:cNvPicPr>
            <a:picLocks noChangeAspect="1"/>
          </p:cNvPicPr>
          <p:nvPr/>
        </p:nvPicPr>
        <p:blipFill>
          <a:blip r:embed="rId2"/>
          <a:stretch>
            <a:fillRect/>
          </a:stretch>
        </p:blipFill>
        <p:spPr>
          <a:xfrm>
            <a:off x="327367" y="1973626"/>
            <a:ext cx="5531452" cy="2512813"/>
          </a:xfrm>
          <a:prstGeom prst="rect">
            <a:avLst/>
          </a:prstGeom>
        </p:spPr>
      </p:pic>
      <p:pic>
        <p:nvPicPr>
          <p:cNvPr id="3076" name="Picture 4" descr="https://lh3.googleusercontent.com/5iV1_wp5McHGUHci4pQ8V65OS9cQ2xVTI_NzpKgB5CvDVLWC6x1qp3ifDhccUzfN_ky29128vBFvHodHNy7OXHhZV82emCL-dG7S6qDzbfqj4tLth0fWDmM8PtRK9-3RyFsiVdrFKw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010" y="2921701"/>
            <a:ext cx="5610058" cy="3129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p:cNvSpPr>
            <a:spLocks noChangeArrowheads="1"/>
          </p:cNvSpPr>
          <p:nvPr/>
        </p:nvSpPr>
        <p:spPr bwMode="auto">
          <a:xfrm>
            <a:off x="605318" y="4805638"/>
            <a:ext cx="3396342" cy="738664"/>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E8EAED"/>
                </a:solidFill>
                <a:effectLst/>
                <a:latin typeface="inherit"/>
              </a:rPr>
              <a:t>The user can register the user account by adding an email, user type and password</a:t>
            </a:r>
            <a:endParaRPr kumimoji="0" lang="en-US" altLang="en-US" sz="1600" b="0" i="0" u="none" strike="noStrike" cap="none" normalizeH="0" baseline="0" dirty="0" smtClean="0">
              <a:ln>
                <a:noFill/>
              </a:ln>
              <a:solidFill>
                <a:srgbClr val="BDC1C6"/>
              </a:solidFill>
              <a:effectLst/>
              <a:latin typeface="Helvetica Neue"/>
            </a:endParaRPr>
          </a:p>
        </p:txBody>
      </p:sp>
      <p:sp>
        <p:nvSpPr>
          <p:cNvPr id="8" name="Rectangle 9"/>
          <p:cNvSpPr>
            <a:spLocks noChangeArrowheads="1"/>
          </p:cNvSpPr>
          <p:nvPr/>
        </p:nvSpPr>
        <p:spPr bwMode="auto">
          <a:xfrm>
            <a:off x="6944980" y="1839093"/>
            <a:ext cx="4034118" cy="949630"/>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E8EAED"/>
                </a:solidFill>
                <a:effectLst/>
                <a:latin typeface="inherit"/>
              </a:rPr>
              <a:t>Through the Postman program, the process can be executed and the user enters his account on the Database and saves it</a:t>
            </a:r>
            <a:r>
              <a:rPr kumimoji="0" lang="en-US" altLang="en-US" sz="1600" b="0" i="0" u="none" strike="noStrike" cap="none" normalizeH="0" baseline="0" dirty="0" smtClean="0">
                <a:ln>
                  <a:noFill/>
                </a:ln>
                <a:solidFill>
                  <a:schemeClr val="tx1"/>
                </a:solidFill>
                <a:effectLst/>
              </a:rPr>
              <a:t> </a:t>
            </a:r>
            <a:endParaRPr kumimoji="0" lang="ar-JO"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6788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4" name="Title 3"/>
          <p:cNvSpPr>
            <a:spLocks noGrp="1"/>
          </p:cNvSpPr>
          <p:nvPr>
            <p:ph type="title"/>
          </p:nvPr>
        </p:nvSpPr>
        <p:spPr>
          <a:xfrm>
            <a:off x="382987" y="779929"/>
            <a:ext cx="7781544" cy="1613647"/>
          </a:xfrm>
        </p:spPr>
        <p:txBody>
          <a:bodyPr>
            <a:normAutofit fontScale="90000"/>
          </a:bodyPr>
          <a:lstStyle/>
          <a:p>
            <a:r>
              <a:rPr lang="en-US" dirty="0"/>
              <a:t>User authentication and authorization </a:t>
            </a:r>
            <a:br>
              <a:rPr lang="en-US" dirty="0"/>
            </a:br>
            <a:endParaRPr lang="en-US" dirty="0"/>
          </a:p>
        </p:txBody>
      </p:sp>
      <p:sp>
        <p:nvSpPr>
          <p:cNvPr id="6" name="Rectangle 5"/>
          <p:cNvSpPr/>
          <p:nvPr/>
        </p:nvSpPr>
        <p:spPr>
          <a:xfrm>
            <a:off x="382987" y="1886179"/>
            <a:ext cx="3281082" cy="369332"/>
          </a:xfrm>
          <a:prstGeom prst="rect">
            <a:avLst/>
          </a:prstGeom>
        </p:spPr>
        <p:txBody>
          <a:bodyPr wrap="square">
            <a:spAutoFit/>
          </a:bodyPr>
          <a:lstStyle/>
          <a:p>
            <a:r>
              <a:rPr lang="en-US" dirty="0"/>
              <a:t>User authentication </a:t>
            </a:r>
          </a:p>
        </p:txBody>
      </p:sp>
      <p:pic>
        <p:nvPicPr>
          <p:cNvPr id="4098" name="Picture 2" descr="https://lh5.googleusercontent.com/F94BFoNUUsHaUek57e71MtdEr7WBMFaeqE4ciuLeGiyJJkoYgg8gqb9srM6CHI4r29XiQV1eHVSaR4Oxte0GHrRI_4q-k1Psob5VZD-hPPmBMv5g4QSVh8_CNjpwigA0ree_weK1l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87" y="2312894"/>
            <a:ext cx="7781544" cy="436928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7320280" y="1534474"/>
            <a:ext cx="3931920" cy="703409"/>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E8EAED"/>
                </a:solidFill>
                <a:effectLst/>
                <a:latin typeface="inherit"/>
              </a:rPr>
              <a:t>To make sure that the process was done correctly, we check whether the user account is saved in the Database</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04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15</a:t>
            </a:fld>
            <a:endParaRPr lang="en-US" noProof="0" dirty="0"/>
          </a:p>
        </p:txBody>
      </p:sp>
      <p:sp>
        <p:nvSpPr>
          <p:cNvPr id="4" name="Title 3"/>
          <p:cNvSpPr>
            <a:spLocks noGrp="1"/>
          </p:cNvSpPr>
          <p:nvPr>
            <p:ph type="title"/>
          </p:nvPr>
        </p:nvSpPr>
        <p:spPr>
          <a:xfrm>
            <a:off x="492470" y="1038497"/>
            <a:ext cx="7781544" cy="859055"/>
          </a:xfrm>
        </p:spPr>
        <p:txBody>
          <a:bodyPr>
            <a:normAutofit fontScale="90000"/>
          </a:bodyPr>
          <a:lstStyle/>
          <a:p>
            <a:r>
              <a:rPr lang="en-US" dirty="0"/>
              <a:t>User authentication and authorization</a:t>
            </a:r>
          </a:p>
        </p:txBody>
      </p:sp>
      <p:sp>
        <p:nvSpPr>
          <p:cNvPr id="6" name="Rectangle 5"/>
          <p:cNvSpPr/>
          <p:nvPr/>
        </p:nvSpPr>
        <p:spPr>
          <a:xfrm>
            <a:off x="588350" y="1897552"/>
            <a:ext cx="8930650" cy="369332"/>
          </a:xfrm>
          <a:prstGeom prst="rect">
            <a:avLst/>
          </a:prstGeom>
        </p:spPr>
        <p:txBody>
          <a:bodyPr wrap="none">
            <a:spAutoFit/>
          </a:bodyPr>
          <a:lstStyle/>
          <a:p>
            <a:r>
              <a:rPr lang="en-US" dirty="0" smtClean="0">
                <a:solidFill>
                  <a:schemeClr val="bg1"/>
                </a:solidFill>
              </a:rPr>
              <a:t>User authorization: at this stage, the login process is verified.is the account available?</a:t>
            </a:r>
            <a:endParaRPr lang="en-US" dirty="0">
              <a:solidFill>
                <a:schemeClr val="bg1"/>
              </a:solidFill>
            </a:endParaRPr>
          </a:p>
        </p:txBody>
      </p:sp>
      <p:pic>
        <p:nvPicPr>
          <p:cNvPr id="5123" name="Picture 3" descr="https://lh6.googleusercontent.com/wjdOATpejQ-Ag2oRy6_OsqkD7OU11ECIJ_M_yOrGkoC65SK7TUtZwzfBFpcLn7mFIn3L8R0F2YRCPxmU4y51-M3G1Jzw1kQUyav-dbgwVYGmA5R9uX_gUQijkMkEogfKNSJuhaS1F0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90" y="2305218"/>
            <a:ext cx="7781544" cy="43749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p:nvSpPr>
        <p:spPr bwMode="auto">
          <a:xfrm>
            <a:off x="8274015" y="3327365"/>
            <a:ext cx="3242782" cy="1754326"/>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smtClean="0">
                <a:ln>
                  <a:noFill/>
                </a:ln>
                <a:solidFill>
                  <a:srgbClr val="E8EAED"/>
                </a:solidFill>
                <a:effectLst/>
                <a:latin typeface="inherit"/>
              </a:rPr>
              <a:t>The check is done through the postman if the account exists and verify it and on the party the message we make sure of its existence</a:t>
            </a:r>
            <a:endParaRPr kumimoji="0" lang="en-US" altLang="en-US" sz="1700" b="0" i="0" u="none" strike="noStrike" cap="none" normalizeH="0" baseline="0" dirty="0" smtClean="0">
              <a:ln>
                <a:noFill/>
              </a:ln>
              <a:solidFill>
                <a:srgbClr val="BDC1C6"/>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BDC1C6"/>
                </a:solidFill>
                <a:effectLst/>
                <a:latin typeface="Helvetica Neue"/>
              </a:rPr>
              <a:t/>
            </a:r>
            <a:br>
              <a:rPr kumimoji="0" lang="en-US" altLang="en-US" sz="1100" b="0" i="0" u="none" strike="noStrike" cap="none" normalizeH="0" baseline="0" dirty="0" smtClean="0">
                <a:ln>
                  <a:noFill/>
                </a:ln>
                <a:solidFill>
                  <a:srgbClr val="BDC1C6"/>
                </a:solidFill>
                <a:effectLst/>
                <a:latin typeface="Helvetica Neue"/>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95979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16</a:t>
            </a:fld>
            <a:endParaRPr lang="en-US" noProof="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918" y="2907937"/>
            <a:ext cx="7025762" cy="3950063"/>
          </a:xfrm>
          <a:prstGeom prst="rect">
            <a:avLst/>
          </a:prstGeom>
        </p:spPr>
      </p:pic>
      <p:pic>
        <p:nvPicPr>
          <p:cNvPr id="6" name="Picture 5"/>
          <p:cNvPicPr>
            <a:picLocks noChangeAspect="1"/>
          </p:cNvPicPr>
          <p:nvPr/>
        </p:nvPicPr>
        <p:blipFill>
          <a:blip r:embed="rId3"/>
          <a:stretch>
            <a:fillRect/>
          </a:stretch>
        </p:blipFill>
        <p:spPr>
          <a:xfrm>
            <a:off x="326571" y="372654"/>
            <a:ext cx="5734322" cy="2535283"/>
          </a:xfrm>
          <a:prstGeom prst="rect">
            <a:avLst/>
          </a:prstGeom>
        </p:spPr>
      </p:pic>
    </p:spTree>
    <p:extLst>
      <p:ext uri="{BB962C8B-B14F-4D97-AF65-F5344CB8AC3E}">
        <p14:creationId xmlns:p14="http://schemas.microsoft.com/office/powerpoint/2010/main" val="55670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17</a:t>
            </a:fld>
            <a:endParaRPr lang="en-US" noProof="0" dirty="0"/>
          </a:p>
        </p:txBody>
      </p:sp>
      <p:pic>
        <p:nvPicPr>
          <p:cNvPr id="6146" name="Picture 2" descr="https://lh6.googleusercontent.com/96Z1Tib4ZROeZnYRsGf7XHvKbEGt8bNyFbHRRfZ0nlYIkL_nMee9lTwOcUW9vr1BWczk_yk7JaaUFDejtceffAMwy78bF4DX8VJQfEd2vNZ5qb2n-rkf4Uiuk9NVLgiBVQzeYp1SAT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595" y="1104290"/>
            <a:ext cx="8523514" cy="47921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30628" y="2531718"/>
            <a:ext cx="3174275" cy="1677382"/>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E8EAED"/>
                </a:solidFill>
                <a:effectLst/>
                <a:latin typeface="inherit"/>
              </a:rPr>
              <a:t>I built a new folder to work on the pages and through them with user interaction, which is the login page. When the code is run, this page will open automatically</a:t>
            </a:r>
            <a:endParaRPr kumimoji="0" lang="en-US" altLang="en-US" sz="1600" b="0" i="0" u="none" strike="noStrike" cap="none" normalizeH="0" baseline="0" dirty="0" smtClean="0">
              <a:ln>
                <a:noFill/>
              </a:ln>
              <a:solidFill>
                <a:srgbClr val="BDC1C6"/>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BDC1C6"/>
                </a:solidFill>
                <a:effectLst/>
                <a:latin typeface="Helvetica Neue"/>
              </a:rPr>
              <a:t/>
            </a:r>
            <a:br>
              <a:rPr kumimoji="0" lang="en-US" altLang="en-US" sz="1100" b="0" i="0" u="none" strike="noStrike" cap="none" normalizeH="0" baseline="0" dirty="0" smtClean="0">
                <a:ln>
                  <a:noFill/>
                </a:ln>
                <a:solidFill>
                  <a:srgbClr val="BDC1C6"/>
                </a:solidFill>
                <a:effectLst/>
                <a:latin typeface="Helvetica Neue"/>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3389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18</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System scalability </a:t>
            </a:r>
            <a:endParaRPr lang="en-US" dirty="0"/>
          </a:p>
        </p:txBody>
      </p:sp>
      <p:sp>
        <p:nvSpPr>
          <p:cNvPr id="2" name="Rectangle 1"/>
          <p:cNvSpPr/>
          <p:nvPr/>
        </p:nvSpPr>
        <p:spPr>
          <a:xfrm>
            <a:off x="497983" y="2278212"/>
            <a:ext cx="6096000" cy="3539430"/>
          </a:xfrm>
          <a:prstGeom prst="rect">
            <a:avLst/>
          </a:prstGeom>
        </p:spPr>
        <p:txBody>
          <a:bodyPr>
            <a:spAutoFit/>
          </a:bodyPr>
          <a:lstStyle/>
          <a:p>
            <a:r>
              <a:rPr lang="en-US" sz="2800" dirty="0">
                <a:solidFill>
                  <a:schemeClr val="bg1"/>
                </a:solidFill>
              </a:rPr>
              <a:t>The system can be expanded continuously, but this requires a higher cost and more capabilities, and changing the system requires a long time and effort. If some resources are available with better features, the performance of the system will improve better.</a:t>
            </a:r>
          </a:p>
        </p:txBody>
      </p:sp>
    </p:spTree>
    <p:extLst>
      <p:ext uri="{BB962C8B-B14F-4D97-AF65-F5344CB8AC3E}">
        <p14:creationId xmlns:p14="http://schemas.microsoft.com/office/powerpoint/2010/main" val="3030557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19</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Clean code and code conversion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6217" y="954341"/>
            <a:ext cx="7844321" cy="4410277"/>
          </a:xfrm>
          <a:prstGeom prst="rect">
            <a:avLst/>
          </a:prstGeom>
        </p:spPr>
      </p:pic>
      <p:sp>
        <p:nvSpPr>
          <p:cNvPr id="4" name="TextBox 3"/>
          <p:cNvSpPr txBox="1"/>
          <p:nvPr/>
        </p:nvSpPr>
        <p:spPr>
          <a:xfrm>
            <a:off x="566670" y="2871990"/>
            <a:ext cx="3387144" cy="1754326"/>
          </a:xfrm>
          <a:prstGeom prst="rect">
            <a:avLst/>
          </a:prstGeom>
          <a:noFill/>
        </p:spPr>
        <p:txBody>
          <a:bodyPr wrap="square" rtlCol="0">
            <a:spAutoFit/>
          </a:bodyPr>
          <a:lstStyle/>
          <a:p>
            <a:r>
              <a:rPr lang="en-US" dirty="0" smtClean="0">
                <a:solidFill>
                  <a:schemeClr val="bg1"/>
                </a:solidFill>
              </a:rPr>
              <a:t>As in the picture this is an code (part) from our system , so this code</a:t>
            </a:r>
            <a:r>
              <a:rPr lang="ar-JO" dirty="0" smtClean="0">
                <a:solidFill>
                  <a:schemeClr val="bg1"/>
                </a:solidFill>
              </a:rPr>
              <a:t> </a:t>
            </a:r>
            <a:r>
              <a:rPr lang="en-US" dirty="0" smtClean="0">
                <a:solidFill>
                  <a:schemeClr val="bg1"/>
                </a:solidFill>
              </a:rPr>
              <a:t>can be understood easily, the name of variables are understood , the shape of the code is so readable.</a:t>
            </a:r>
            <a:endParaRPr lang="en-US" dirty="0">
              <a:solidFill>
                <a:schemeClr val="bg1"/>
              </a:solidFill>
            </a:endParaRPr>
          </a:p>
        </p:txBody>
      </p:sp>
    </p:spTree>
    <p:extLst>
      <p:ext uri="{BB962C8B-B14F-4D97-AF65-F5344CB8AC3E}">
        <p14:creationId xmlns:p14="http://schemas.microsoft.com/office/powerpoint/2010/main" val="40135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a:xfrm>
            <a:off x="1437411" y="627845"/>
            <a:ext cx="7781544" cy="859055"/>
          </a:xfrm>
        </p:spPr>
        <p:txBody>
          <a:bodyPr/>
          <a:lstStyle/>
          <a:p>
            <a:r>
              <a:rPr lang="en-US" dirty="0" smtClean="0"/>
              <a:t>System Introduction :</a:t>
            </a:r>
            <a:endParaRPr lang="en-US" dirty="0"/>
          </a:p>
        </p:txBody>
      </p:sp>
      <p:sp>
        <p:nvSpPr>
          <p:cNvPr id="5" name="Text Placeholder 4">
            <a:extLst>
              <a:ext uri="{FF2B5EF4-FFF2-40B4-BE49-F238E27FC236}">
                <a16:creationId xmlns:a16="http://schemas.microsoft.com/office/drawing/2014/main" xmlns="" id="{0A95F4DE-39B7-4CE2-BC1E-8B8AE662A895}"/>
              </a:ext>
            </a:extLst>
          </p:cNvPr>
          <p:cNvSpPr>
            <a:spLocks noGrp="1"/>
          </p:cNvSpPr>
          <p:nvPr>
            <p:ph type="body" idx="1"/>
          </p:nvPr>
        </p:nvSpPr>
        <p:spPr>
          <a:xfrm>
            <a:off x="754577" y="2346531"/>
            <a:ext cx="6803136" cy="365760"/>
          </a:xfrm>
        </p:spPr>
        <p:txBody>
          <a:bodyPr>
            <a:noAutofit/>
          </a:bodyPr>
          <a:lstStyle/>
          <a:p>
            <a:r>
              <a:rPr lang="en-US" sz="2800" dirty="0" smtClean="0"/>
              <a:t>Data base management system is an system that control and manage the given database and do some functionalities on it ,and some operations that makes the interactive of user with the system and database more easy and flexible and make, enable the user to deal with database date.</a:t>
            </a:r>
            <a:endParaRPr lang="en-US" sz="2800" dirty="0"/>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20</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Class </a:t>
            </a:r>
            <a:r>
              <a:rPr lang="en-US" dirty="0" err="1" smtClean="0"/>
              <a:t>opp</a:t>
            </a:r>
            <a:r>
              <a:rPr lang="en-US" dirty="0" smtClean="0"/>
              <a:t> ,solid principles </a:t>
            </a:r>
            <a:endParaRPr lang="en-US" dirty="0"/>
          </a:p>
        </p:txBody>
      </p:sp>
      <p:sp>
        <p:nvSpPr>
          <p:cNvPr id="2" name="TextBox 1"/>
          <p:cNvSpPr txBox="1"/>
          <p:nvPr/>
        </p:nvSpPr>
        <p:spPr>
          <a:xfrm>
            <a:off x="270456" y="2125014"/>
            <a:ext cx="8963696" cy="3416320"/>
          </a:xfrm>
          <a:prstGeom prst="rect">
            <a:avLst/>
          </a:prstGeom>
          <a:noFill/>
        </p:spPr>
        <p:txBody>
          <a:bodyPr wrap="square" rtlCol="0">
            <a:spAutoFit/>
          </a:bodyPr>
          <a:lstStyle/>
          <a:p>
            <a:pPr fontAlgn="base"/>
            <a:r>
              <a:rPr lang="en-US" dirty="0" smtClean="0">
                <a:solidFill>
                  <a:schemeClr val="bg1"/>
                </a:solidFill>
              </a:rPr>
              <a:t>1-Single </a:t>
            </a:r>
            <a:r>
              <a:rPr lang="en-US" dirty="0">
                <a:solidFill>
                  <a:schemeClr val="bg1"/>
                </a:solidFill>
              </a:rPr>
              <a:t>Responsibility </a:t>
            </a:r>
            <a:r>
              <a:rPr lang="en-US" dirty="0" smtClean="0">
                <a:solidFill>
                  <a:schemeClr val="bg1"/>
                </a:solidFill>
              </a:rPr>
              <a:t>Principle: so every class we use it just has one job (goal) to do.</a:t>
            </a:r>
          </a:p>
          <a:p>
            <a:pPr fontAlgn="base"/>
            <a:endParaRPr lang="en-US" dirty="0">
              <a:solidFill>
                <a:schemeClr val="bg1"/>
              </a:solidFill>
            </a:endParaRPr>
          </a:p>
          <a:p>
            <a:pPr fontAlgn="base"/>
            <a:r>
              <a:rPr lang="en-US" dirty="0" smtClean="0">
                <a:solidFill>
                  <a:schemeClr val="bg1"/>
                </a:solidFill>
              </a:rPr>
              <a:t>2-</a:t>
            </a:r>
            <a:r>
              <a:rPr lang="en-US" b="1" dirty="0" smtClean="0">
                <a:solidFill>
                  <a:schemeClr val="bg1"/>
                </a:solidFill>
              </a:rPr>
              <a:t>Open-closed</a:t>
            </a:r>
            <a:r>
              <a:rPr lang="en-US" b="1" dirty="0" smtClean="0"/>
              <a:t> </a:t>
            </a:r>
            <a:r>
              <a:rPr lang="en-US" dirty="0" smtClean="0">
                <a:solidFill>
                  <a:schemeClr val="bg1"/>
                </a:solidFill>
              </a:rPr>
              <a:t>Principle : like in upload.js file which contain class UPLOAD and there's 2 subclasses from this class , one to upload csv and another one o upload </a:t>
            </a:r>
            <a:r>
              <a:rPr lang="en-US" dirty="0" err="1" smtClean="0">
                <a:solidFill>
                  <a:schemeClr val="bg1"/>
                </a:solidFill>
              </a:rPr>
              <a:t>sql</a:t>
            </a:r>
            <a:r>
              <a:rPr lang="en-US" dirty="0" smtClean="0">
                <a:solidFill>
                  <a:schemeClr val="bg1"/>
                </a:solidFill>
              </a:rPr>
              <a:t> file, so when we want add a new class to upload another file type we’ll just add a new subclass from class upload so when we do this we’ll see that (</a:t>
            </a:r>
            <a:r>
              <a:rPr lang="ar-JO" dirty="0" smtClean="0">
                <a:solidFill>
                  <a:schemeClr val="bg1"/>
                </a:solidFill>
              </a:rPr>
              <a:t>مفتوح للتوسع , مغلق للتعديل</a:t>
            </a:r>
            <a:r>
              <a:rPr lang="en-US" dirty="0" smtClean="0">
                <a:solidFill>
                  <a:schemeClr val="bg1"/>
                </a:solidFill>
              </a:rPr>
              <a:t>) ,</a:t>
            </a:r>
          </a:p>
          <a:p>
            <a:pPr fontAlgn="base"/>
            <a:r>
              <a:rPr lang="en-US" dirty="0" smtClean="0">
                <a:solidFill>
                  <a:schemeClr val="bg1"/>
                </a:solidFill>
              </a:rPr>
              <a:t>So we can’t add to the parent child itself but we can add subclasses from it.</a:t>
            </a:r>
          </a:p>
          <a:p>
            <a:pPr fontAlgn="base"/>
            <a:endParaRPr lang="en-US" dirty="0">
              <a:solidFill>
                <a:schemeClr val="bg1"/>
              </a:solidFill>
            </a:endParaRPr>
          </a:p>
          <a:p>
            <a:pPr fontAlgn="base"/>
            <a:r>
              <a:rPr lang="en-US" dirty="0" smtClean="0">
                <a:solidFill>
                  <a:schemeClr val="bg1"/>
                </a:solidFill>
              </a:rPr>
              <a:t>3-</a:t>
            </a:r>
            <a:r>
              <a:rPr lang="en-US" dirty="0"/>
              <a:t> </a:t>
            </a:r>
            <a:r>
              <a:rPr lang="en-US" dirty="0" err="1">
                <a:solidFill>
                  <a:schemeClr val="bg1"/>
                </a:solidFill>
              </a:rPr>
              <a:t>Liskov</a:t>
            </a:r>
            <a:r>
              <a:rPr lang="en-US" dirty="0">
                <a:solidFill>
                  <a:schemeClr val="bg1"/>
                </a:solidFill>
              </a:rPr>
              <a:t> </a:t>
            </a:r>
            <a:r>
              <a:rPr lang="en-US" dirty="0" smtClean="0">
                <a:solidFill>
                  <a:schemeClr val="bg1"/>
                </a:solidFill>
              </a:rPr>
              <a:t>substitution: If we use an objects from parent class then we can replace the object of parent class with object from subclasses and it should do the same work.</a:t>
            </a:r>
          </a:p>
          <a:p>
            <a:pPr fontAlgn="base"/>
            <a:endParaRPr lang="en-US" dirty="0"/>
          </a:p>
          <a:p>
            <a:pPr fontAlgn="base"/>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459" y="343640"/>
            <a:ext cx="3813926" cy="122140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4152" y="266621"/>
            <a:ext cx="2770911" cy="13754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6470" y="1873963"/>
            <a:ext cx="2168593" cy="4441112"/>
          </a:xfrm>
          <a:prstGeom prst="rect">
            <a:avLst/>
          </a:prstGeom>
        </p:spPr>
      </p:pic>
    </p:spTree>
    <p:extLst>
      <p:ext uri="{BB962C8B-B14F-4D97-AF65-F5344CB8AC3E}">
        <p14:creationId xmlns:p14="http://schemas.microsoft.com/office/powerpoint/2010/main" val="1405857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21</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Design patterns</a:t>
            </a:r>
            <a:endParaRPr lang="en-US" dirty="0"/>
          </a:p>
        </p:txBody>
      </p:sp>
      <p:sp>
        <p:nvSpPr>
          <p:cNvPr id="2" name="TextBox 1"/>
          <p:cNvSpPr txBox="1"/>
          <p:nvPr/>
        </p:nvSpPr>
        <p:spPr>
          <a:xfrm>
            <a:off x="785610" y="1970469"/>
            <a:ext cx="6091707" cy="3416320"/>
          </a:xfrm>
          <a:prstGeom prst="rect">
            <a:avLst/>
          </a:prstGeom>
          <a:noFill/>
        </p:spPr>
        <p:txBody>
          <a:bodyPr wrap="square" rtlCol="0">
            <a:spAutoFit/>
          </a:bodyPr>
          <a:lstStyle/>
          <a:p>
            <a:r>
              <a:rPr lang="en-US" dirty="0" smtClean="0">
                <a:solidFill>
                  <a:schemeClr val="bg1"/>
                </a:solidFill>
              </a:rPr>
              <a:t>1- singleton design pattern : we use it in logger file .</a:t>
            </a: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r>
              <a:rPr lang="en-US" dirty="0" smtClean="0">
                <a:solidFill>
                  <a:schemeClr val="bg1"/>
                </a:solidFill>
              </a:rPr>
              <a:t>2- Factory design pattern  :so in upload.js file we use factory design pattern , for uploading </a:t>
            </a:r>
            <a:r>
              <a:rPr lang="en-US" dirty="0" err="1" smtClean="0">
                <a:solidFill>
                  <a:schemeClr val="bg1"/>
                </a:solidFill>
              </a:rPr>
              <a:t>sql</a:t>
            </a:r>
            <a:r>
              <a:rPr lang="en-US" dirty="0" smtClean="0">
                <a:solidFill>
                  <a:schemeClr val="bg1"/>
                </a:solidFill>
              </a:rPr>
              <a:t> </a:t>
            </a:r>
            <a:r>
              <a:rPr lang="en-US" dirty="0" err="1" smtClean="0">
                <a:solidFill>
                  <a:schemeClr val="bg1"/>
                </a:solidFill>
              </a:rPr>
              <a:t>ile</a:t>
            </a:r>
            <a:r>
              <a:rPr lang="en-US" dirty="0" smtClean="0">
                <a:solidFill>
                  <a:schemeClr val="bg1"/>
                </a:solidFill>
              </a:rPr>
              <a:t> and csv file , so we create a parent class named UPLOAD and 2 superclass from the </a:t>
            </a:r>
            <a:r>
              <a:rPr lang="en-US" dirty="0" err="1" smtClean="0">
                <a:solidFill>
                  <a:schemeClr val="bg1"/>
                </a:solidFill>
              </a:rPr>
              <a:t>the</a:t>
            </a:r>
            <a:r>
              <a:rPr lang="en-US" dirty="0" smtClean="0">
                <a:solidFill>
                  <a:schemeClr val="bg1"/>
                </a:solidFill>
              </a:rPr>
              <a:t> parent class UPLOAD ,they are UPLOADCSV and UPLOADSQL . </a:t>
            </a:r>
          </a:p>
          <a:p>
            <a:endParaRPr lang="en-US" dirty="0">
              <a:solidFill>
                <a:schemeClr val="bg1"/>
              </a:solidFill>
            </a:endParaRPr>
          </a:p>
          <a:p>
            <a:r>
              <a:rPr lang="en-US" dirty="0" smtClean="0">
                <a:solidFill>
                  <a:schemeClr val="bg1"/>
                </a:solidFill>
              </a:rPr>
              <a:t> </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026" y="257690"/>
            <a:ext cx="3338669" cy="32824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407" y="0"/>
            <a:ext cx="2168593" cy="4441112"/>
          </a:xfrm>
          <a:prstGeom prst="rect">
            <a:avLst/>
          </a:prstGeom>
        </p:spPr>
      </p:pic>
    </p:spTree>
    <p:extLst>
      <p:ext uri="{BB962C8B-B14F-4D97-AF65-F5344CB8AC3E}">
        <p14:creationId xmlns:p14="http://schemas.microsoft.com/office/powerpoint/2010/main" val="2144421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22</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logging</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88" y="1712890"/>
            <a:ext cx="7146971" cy="401820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154" y="759854"/>
            <a:ext cx="4511629" cy="2536553"/>
          </a:xfrm>
          <a:prstGeom prst="rect">
            <a:avLst/>
          </a:prstGeom>
        </p:spPr>
      </p:pic>
    </p:spTree>
    <p:extLst>
      <p:ext uri="{BB962C8B-B14F-4D97-AF65-F5344CB8AC3E}">
        <p14:creationId xmlns:p14="http://schemas.microsoft.com/office/powerpoint/2010/main" val="1278166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23</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Exception handling </a:t>
            </a:r>
            <a:endParaRPr lang="en-US" dirty="0"/>
          </a:p>
        </p:txBody>
      </p:sp>
      <p:pic>
        <p:nvPicPr>
          <p:cNvPr id="7170" name="Picture 2" descr="https://lh4.googleusercontent.com/8rmu39uk_j-dpey1y_jaQcV6YRmYfmOKuZpN3lTZQAsnAFANtl3zSYSJVmsiZHNBAcU8FpEvrZ5RZkMrvlw3zk3D-LElkD8eG9gVcqZNNWXOTl3vfldk6db-HGieCSaiqFev92lFOt1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88" y="2045289"/>
            <a:ext cx="5019675" cy="210502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4.googleusercontent.com/FgEpmoEj8pjrmp6fMAjcgjgiLGUcRcqfMHYCeGFBp1UJ3zVza4Xydn7BScfMhUGcmJCgwKz4nxfdPOtt_Qx_l--9nUd3_diLcpER-p2iUj_PL1CA5hi46IuQkqM1K7EHJ9Ig4PLshg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207" y="4007110"/>
            <a:ext cx="3600450"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p:cNvSpPr>
            <a:spLocks noChangeArrowheads="1"/>
          </p:cNvSpPr>
          <p:nvPr/>
        </p:nvSpPr>
        <p:spPr bwMode="auto">
          <a:xfrm>
            <a:off x="3056709" y="4707414"/>
            <a:ext cx="2481944" cy="1431161"/>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E8EAED"/>
                </a:solidFill>
                <a:effectLst/>
                <a:latin typeface="inherit"/>
              </a:rPr>
              <a:t>I add the Threat Exception when the table is empty, it shows the message that the table is empty</a:t>
            </a:r>
            <a:endParaRPr kumimoji="0" lang="en-US" altLang="en-US" sz="1600" b="0" i="0" u="none" strike="noStrike" cap="none" normalizeH="0" baseline="0" dirty="0" smtClean="0">
              <a:ln>
                <a:noFill/>
              </a:ln>
              <a:solidFill>
                <a:srgbClr val="BDC1C6"/>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BDC1C6"/>
                </a:solidFill>
                <a:effectLst/>
                <a:latin typeface="Helvetica Neue"/>
              </a:rPr>
              <a:t/>
            </a:r>
            <a:br>
              <a:rPr kumimoji="0" lang="en-US" altLang="en-US" sz="1100" b="0" i="0" u="none" strike="noStrike" cap="none" normalizeH="0" baseline="0" dirty="0" smtClean="0">
                <a:ln>
                  <a:noFill/>
                </a:ln>
                <a:solidFill>
                  <a:srgbClr val="BDC1C6"/>
                </a:solidFill>
                <a:effectLst/>
                <a:latin typeface="Helvetica Neue"/>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22195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24</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Concrete architecture </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200" y="2060150"/>
            <a:ext cx="5438775" cy="3819525"/>
          </a:xfrm>
          <a:prstGeom prst="rect">
            <a:avLst/>
          </a:prstGeom>
        </p:spPr>
      </p:pic>
    </p:spTree>
    <p:extLst>
      <p:ext uri="{BB962C8B-B14F-4D97-AF65-F5344CB8AC3E}">
        <p14:creationId xmlns:p14="http://schemas.microsoft.com/office/powerpoint/2010/main" val="3987033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err="1" smtClean="0"/>
              <a:t>Aseel</a:t>
            </a:r>
            <a:r>
              <a:rPr lang="en-US" dirty="0" smtClean="0"/>
              <a:t> </a:t>
            </a:r>
            <a:r>
              <a:rPr lang="en-US" dirty="0" err="1" smtClean="0"/>
              <a:t>Hamayel</a:t>
            </a:r>
            <a:r>
              <a:rPr lang="en-US" dirty="0" smtClean="0"/>
              <a:t> ,</a:t>
            </a:r>
            <a:r>
              <a:rPr lang="en-US" dirty="0" err="1" smtClean="0"/>
              <a:t>Doaa</a:t>
            </a:r>
            <a:r>
              <a:rPr lang="en-US" dirty="0" smtClean="0"/>
              <a:t> </a:t>
            </a:r>
            <a:r>
              <a:rPr lang="en-US" dirty="0" err="1" smtClean="0"/>
              <a:t>Eid</a:t>
            </a:r>
            <a:endParaRPr lang="en-US" dirty="0" smtClean="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25</a:t>
            </a:fld>
            <a:endParaRPr lang="en-US" noProof="0" dirty="0"/>
          </a:p>
        </p:txBody>
      </p:sp>
      <p:sp>
        <p:nvSpPr>
          <p:cNvPr id="4" name="Title 3"/>
          <p:cNvSpPr>
            <a:spLocks noGrp="1"/>
          </p:cNvSpPr>
          <p:nvPr>
            <p:ph type="title"/>
          </p:nvPr>
        </p:nvSpPr>
        <p:spPr/>
        <p:txBody>
          <a:bodyPr/>
          <a:lstStyle/>
          <a:p>
            <a:r>
              <a:rPr lang="en-US" dirty="0" smtClean="0"/>
              <a:t>The End</a:t>
            </a:r>
            <a:endParaRPr lang="en-US" dirty="0"/>
          </a:p>
        </p:txBody>
      </p:sp>
    </p:spTree>
    <p:extLst>
      <p:ext uri="{BB962C8B-B14F-4D97-AF65-F5344CB8AC3E}">
        <p14:creationId xmlns:p14="http://schemas.microsoft.com/office/powerpoint/2010/main" val="2317324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The main features of this system:</a:t>
            </a:r>
            <a:endParaRPr lang="en-US" dirty="0"/>
          </a:p>
        </p:txBody>
      </p:sp>
      <p:sp>
        <p:nvSpPr>
          <p:cNvPr id="5" name="Text Placeholder 4">
            <a:extLst>
              <a:ext uri="{FF2B5EF4-FFF2-40B4-BE49-F238E27FC236}">
                <a16:creationId xmlns:a16="http://schemas.microsoft.com/office/drawing/2014/main" xmlns="" id="{0A95F4DE-39B7-4CE2-BC1E-8B8AE662A895}"/>
              </a:ext>
            </a:extLst>
          </p:cNvPr>
          <p:cNvSpPr txBox="1">
            <a:spLocks/>
          </p:cNvSpPr>
          <p:nvPr/>
        </p:nvSpPr>
        <p:spPr>
          <a:xfrm>
            <a:off x="5481124" y="3222295"/>
            <a:ext cx="6803136" cy="365760"/>
          </a:xfrm>
          <a:prstGeom prst="rect">
            <a:avLst/>
          </a:prstGeom>
        </p:spPr>
        <p:txBody>
          <a:bodyPr>
            <a:no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solidFill>
                  <a:schemeClr val="bg1"/>
                </a:solidFill>
              </a:rPr>
              <a:t>Import data to the database using an uploaded </a:t>
            </a:r>
            <a:r>
              <a:rPr lang="en-US" dirty="0" smtClean="0">
                <a:solidFill>
                  <a:schemeClr val="bg1"/>
                </a:solidFill>
              </a:rPr>
              <a:t>file.</a:t>
            </a:r>
          </a:p>
          <a:p>
            <a:pPr marL="514350" indent="-514350">
              <a:buFont typeface="+mj-lt"/>
              <a:buAutoNum type="arabicPeriod"/>
            </a:pPr>
            <a:r>
              <a:rPr lang="en-US" dirty="0">
                <a:solidFill>
                  <a:schemeClr val="bg1"/>
                </a:solidFill>
              </a:rPr>
              <a:t>Export the database tables and </a:t>
            </a:r>
            <a:r>
              <a:rPr lang="en-US" dirty="0" smtClean="0">
                <a:solidFill>
                  <a:schemeClr val="bg1"/>
                </a:solidFill>
              </a:rPr>
              <a:t>data.</a:t>
            </a:r>
          </a:p>
          <a:p>
            <a:pPr marL="514350" indent="-514350">
              <a:buFont typeface="+mj-lt"/>
              <a:buAutoNum type="arabicPeriod"/>
            </a:pPr>
            <a:r>
              <a:rPr lang="en-US" dirty="0">
                <a:solidFill>
                  <a:schemeClr val="bg1"/>
                </a:solidFill>
              </a:rPr>
              <a:t>Version control for the </a:t>
            </a:r>
            <a:r>
              <a:rPr lang="en-US" dirty="0" smtClean="0">
                <a:solidFill>
                  <a:schemeClr val="bg1"/>
                </a:solidFill>
              </a:rPr>
              <a:t>database.</a:t>
            </a:r>
          </a:p>
          <a:p>
            <a:pPr marL="514350" indent="-514350">
              <a:buFont typeface="+mj-lt"/>
              <a:buAutoNum type="arabicPeriod"/>
            </a:pPr>
            <a:r>
              <a:rPr lang="en-US" dirty="0">
                <a:solidFill>
                  <a:schemeClr val="bg1"/>
                </a:solidFill>
              </a:rPr>
              <a:t>Managing the database </a:t>
            </a:r>
            <a:r>
              <a:rPr lang="en-US" dirty="0" smtClean="0">
                <a:solidFill>
                  <a:schemeClr val="bg1"/>
                </a:solidFill>
              </a:rPr>
              <a:t>tables.</a:t>
            </a:r>
            <a:endParaRPr lang="en-US" dirty="0">
              <a:solidFill>
                <a:schemeClr val="bg1"/>
              </a:solidFill>
            </a:endParaRPr>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xmlns="" id="{E3BD8413-C238-49D7-A4E1-E8FEF1811A0E}"/>
              </a:ext>
            </a:extLst>
          </p:cNvPr>
          <p:cNvSpPr txBox="1">
            <a:spLocks/>
          </p:cNvSpPr>
          <p:nvPr/>
        </p:nvSpPr>
        <p:spPr>
          <a:xfrm>
            <a:off x="3380146" y="3770290"/>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sz="1800" dirty="0" smtClean="0"/>
              <a:t>Import data :</a:t>
            </a:r>
          </a:p>
          <a:p>
            <a:r>
              <a:rPr lang="en-US" sz="1800" dirty="0" smtClean="0"/>
              <a:t>The user will upload a file of type </a:t>
            </a:r>
            <a:r>
              <a:rPr lang="en-US" sz="1800" dirty="0" err="1" smtClean="0"/>
              <a:t>sql</a:t>
            </a:r>
            <a:r>
              <a:rPr lang="en-US" sz="1800" dirty="0" smtClean="0"/>
              <a:t> or csv and the system should deal with this file and convert it to table or do the queries inside the </a:t>
            </a:r>
            <a:r>
              <a:rPr lang="en-US" sz="1800" dirty="0" err="1" smtClean="0"/>
              <a:t>sql</a:t>
            </a:r>
            <a:r>
              <a:rPr lang="en-US" sz="1800" dirty="0" smtClean="0"/>
              <a:t> file.</a:t>
            </a:r>
          </a:p>
          <a:p>
            <a:endParaRPr lang="en-US" sz="1800" dirty="0"/>
          </a:p>
          <a:p>
            <a:r>
              <a:rPr lang="en-US" sz="1800" dirty="0" smtClean="0"/>
              <a:t>Export data :</a:t>
            </a:r>
          </a:p>
          <a:p>
            <a:r>
              <a:rPr lang="en-US" sz="1800" dirty="0" smtClean="0"/>
              <a:t>The user can download or export database table as csv file .</a:t>
            </a:r>
          </a:p>
          <a:p>
            <a:endParaRPr lang="en-US" sz="1800" dirty="0"/>
          </a:p>
          <a:p>
            <a:endParaRPr lang="en-US" sz="1800" dirty="0" smtClean="0"/>
          </a:p>
          <a:p>
            <a:endParaRPr lang="en-US" sz="1800" dirty="0"/>
          </a:p>
          <a:p>
            <a:r>
              <a:rPr lang="en-US" sz="1800" dirty="0" smtClean="0"/>
              <a:t>Version control :</a:t>
            </a:r>
          </a:p>
          <a:p>
            <a:r>
              <a:rPr lang="en-US" sz="1800" dirty="0" smtClean="0"/>
              <a:t>User can do a snapshot  for the database and this snapshot will saved as an </a:t>
            </a:r>
            <a:r>
              <a:rPr lang="en-US" sz="1800" dirty="0" err="1" smtClean="0"/>
              <a:t>sql</a:t>
            </a:r>
            <a:r>
              <a:rPr lang="en-US" sz="1800" dirty="0" smtClean="0"/>
              <a:t> file and if user want to use it he will upload this </a:t>
            </a:r>
            <a:r>
              <a:rPr lang="en-US" sz="1800" dirty="0" err="1" smtClean="0"/>
              <a:t>sql</a:t>
            </a:r>
            <a:r>
              <a:rPr lang="en-US" sz="1800" dirty="0" smtClean="0"/>
              <a:t> file which have the snapshot of the database.</a:t>
            </a:r>
          </a:p>
          <a:p>
            <a:endParaRPr lang="en-US" sz="1800" dirty="0"/>
          </a:p>
          <a:p>
            <a:endParaRPr lang="en-US" sz="1800" dirty="0" smtClean="0"/>
          </a:p>
          <a:p>
            <a:r>
              <a:rPr lang="en-US" sz="1800" dirty="0" smtClean="0"/>
              <a:t>Managing database:</a:t>
            </a:r>
          </a:p>
          <a:p>
            <a:r>
              <a:rPr lang="en-US" sz="1800" dirty="0" smtClean="0"/>
              <a:t>User can read or see a table from database  or drop table if user type is admin or insert to the table .</a:t>
            </a:r>
          </a:p>
          <a:p>
            <a:endParaRPr lang="en-US" sz="1800" dirty="0"/>
          </a:p>
          <a:p>
            <a:endParaRPr lang="en-US" sz="1800" dirty="0" smtClean="0"/>
          </a:p>
          <a:p>
            <a:endParaRPr lang="en-US" sz="1800" dirty="0"/>
          </a:p>
        </p:txBody>
      </p:sp>
    </p:spTree>
    <p:extLst>
      <p:ext uri="{BB962C8B-B14F-4D97-AF65-F5344CB8AC3E}">
        <p14:creationId xmlns:p14="http://schemas.microsoft.com/office/powerpoint/2010/main" val="233693799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Connection profile</a:t>
            </a:r>
            <a:endParaRPr lang="en-US" dirty="0"/>
          </a:p>
        </p:txBody>
      </p:sp>
      <p:pic>
        <p:nvPicPr>
          <p:cNvPr id="2" name="Picture 1"/>
          <p:cNvPicPr>
            <a:picLocks noChangeAspect="1"/>
          </p:cNvPicPr>
          <p:nvPr/>
        </p:nvPicPr>
        <p:blipFill>
          <a:blip r:embed="rId2"/>
          <a:stretch>
            <a:fillRect/>
          </a:stretch>
        </p:blipFill>
        <p:spPr>
          <a:xfrm>
            <a:off x="529998" y="1640205"/>
            <a:ext cx="4977179" cy="3558812"/>
          </a:xfrm>
          <a:prstGeom prst="rect">
            <a:avLst/>
          </a:prstGeom>
        </p:spPr>
      </p:pic>
      <p:sp>
        <p:nvSpPr>
          <p:cNvPr id="6" name="Title 3">
            <a:extLst>
              <a:ext uri="{FF2B5EF4-FFF2-40B4-BE49-F238E27FC236}">
                <a16:creationId xmlns:a16="http://schemas.microsoft.com/office/drawing/2014/main" xmlns="" id="{E3BD8413-C238-49D7-A4E1-E8FEF1811A0E}"/>
              </a:ext>
            </a:extLst>
          </p:cNvPr>
          <p:cNvSpPr txBox="1">
            <a:spLocks/>
          </p:cNvSpPr>
          <p:nvPr/>
        </p:nvSpPr>
        <p:spPr>
          <a:xfrm>
            <a:off x="5762751" y="1640205"/>
            <a:ext cx="4844289" cy="35588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endParaRPr lang="en-US" dirty="0"/>
          </a:p>
        </p:txBody>
      </p:sp>
      <p:sp>
        <p:nvSpPr>
          <p:cNvPr id="7" name="Rectangle 2"/>
          <p:cNvSpPr>
            <a:spLocks noChangeArrowheads="1"/>
          </p:cNvSpPr>
          <p:nvPr/>
        </p:nvSpPr>
        <p:spPr bwMode="auto">
          <a:xfrm rot="10800000" flipH="1" flipV="1">
            <a:off x="6165667" y="4460352"/>
            <a:ext cx="3265715" cy="1477328"/>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en-US" sz="1600" b="0" i="0" u="none" strike="noStrike" cap="none" normalizeH="0" baseline="0" dirty="0" smtClean="0">
                <a:ln>
                  <a:noFill/>
                </a:ln>
                <a:solidFill>
                  <a:srgbClr val="E8EAED"/>
                </a:solidFill>
                <a:effectLst/>
                <a:latin typeface="inherit"/>
              </a:rPr>
              <a:t>I have created a </a:t>
            </a:r>
            <a:r>
              <a:rPr lang="en-US" altLang="en-US" sz="1600" dirty="0">
                <a:solidFill>
                  <a:srgbClr val="E8EAED"/>
                </a:solidFill>
                <a:latin typeface="inherit"/>
              </a:rPr>
              <a:t>file </a:t>
            </a:r>
            <a:r>
              <a:rPr lang="en-US" altLang="en-US" sz="1600" dirty="0" smtClean="0">
                <a:solidFill>
                  <a:srgbClr val="E8EAED"/>
                </a:solidFill>
                <a:latin typeface="inherit"/>
              </a:rPr>
              <a:t>db.js It </a:t>
            </a:r>
            <a:r>
              <a:rPr lang="en-US" altLang="en-US" sz="1600" dirty="0">
                <a:solidFill>
                  <a:srgbClr val="E8EAED"/>
                </a:solidFill>
                <a:latin typeface="inherit"/>
              </a:rPr>
              <a:t>contains the database data necessary to make a connection to the </a:t>
            </a:r>
            <a:r>
              <a:rPr lang="en-US" altLang="en-US" sz="1600" dirty="0" smtClean="0">
                <a:solidFill>
                  <a:srgbClr val="E8EAED"/>
                </a:solidFill>
                <a:latin typeface="inherit"/>
              </a:rPr>
              <a:t>database</a:t>
            </a:r>
            <a:r>
              <a:rPr kumimoji="0" lang="ar-JO" altLang="en-US" sz="1600" b="0" i="0" u="none" strike="noStrike" cap="none" normalizeH="0" baseline="0" dirty="0" smtClean="0">
                <a:ln>
                  <a:noFill/>
                </a:ln>
                <a:solidFill>
                  <a:srgbClr val="E8EAED"/>
                </a:solidFill>
                <a:effectLst/>
                <a:latin typeface="inherit"/>
              </a:rPr>
              <a:t> </a:t>
            </a:r>
            <a:r>
              <a:rPr lang="en-US" altLang="en-US" sz="1600" dirty="0">
                <a:solidFill>
                  <a:srgbClr val="E8EAED"/>
                </a:solidFill>
                <a:latin typeface="inherit"/>
              </a:rPr>
              <a:t>, In the </a:t>
            </a:r>
            <a:r>
              <a:rPr lang="en-US" altLang="en-US" sz="1600" dirty="0" smtClean="0">
                <a:solidFill>
                  <a:srgbClr val="E8EAED"/>
                </a:solidFill>
                <a:latin typeface="inherit"/>
              </a:rPr>
              <a:t>index.js </a:t>
            </a:r>
            <a:r>
              <a:rPr lang="en-US" altLang="en-US" sz="1600" dirty="0">
                <a:solidFill>
                  <a:srgbClr val="E8EAED"/>
                </a:solidFill>
                <a:latin typeface="inherit"/>
              </a:rPr>
              <a:t>file, I defined the </a:t>
            </a:r>
            <a:r>
              <a:rPr lang="en-US" altLang="en-US" sz="1600" dirty="0" err="1">
                <a:solidFill>
                  <a:srgbClr val="E8EAED"/>
                </a:solidFill>
                <a:latin typeface="inherit"/>
              </a:rPr>
              <a:t>db</a:t>
            </a:r>
            <a:r>
              <a:rPr lang="en-US" altLang="en-US" sz="1600" dirty="0">
                <a:solidFill>
                  <a:srgbClr val="E8EAED"/>
                </a:solidFill>
                <a:latin typeface="inherit"/>
              </a:rPr>
              <a:t> and put the database file in it(db.js) and summon </a:t>
            </a:r>
            <a:endParaRPr kumimoji="0" lang="en-US" altLang="en-US" sz="1600" b="0" i="0" u="none" strike="noStrike" cap="none" normalizeH="0" baseline="0" dirty="0" smtClean="0">
              <a:ln>
                <a:noFill/>
              </a:ln>
              <a:solidFill>
                <a:srgbClr val="BDC1C6"/>
              </a:solidFill>
              <a:effectLst/>
              <a:latin typeface="Helvetica Neue"/>
            </a:endParaRPr>
          </a:p>
        </p:txBody>
      </p:sp>
    </p:spTree>
    <p:extLst>
      <p:ext uri="{BB962C8B-B14F-4D97-AF65-F5344CB8AC3E}">
        <p14:creationId xmlns:p14="http://schemas.microsoft.com/office/powerpoint/2010/main" val="521962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Managing database </a:t>
            </a:r>
            <a:r>
              <a:rPr lang="en-US" dirty="0" smtClean="0"/>
              <a:t>tables(drop)</a:t>
            </a:r>
            <a:endParaRPr lang="en-US" dirty="0"/>
          </a:p>
        </p:txBody>
      </p:sp>
      <p:pic>
        <p:nvPicPr>
          <p:cNvPr id="2" name="Picture 1"/>
          <p:cNvPicPr>
            <a:picLocks noChangeAspect="1"/>
          </p:cNvPicPr>
          <p:nvPr/>
        </p:nvPicPr>
        <p:blipFill>
          <a:blip r:embed="rId2"/>
          <a:stretch>
            <a:fillRect/>
          </a:stretch>
        </p:blipFill>
        <p:spPr>
          <a:xfrm>
            <a:off x="263570" y="2131151"/>
            <a:ext cx="5358854" cy="2101215"/>
          </a:xfrm>
          <a:prstGeom prst="rect">
            <a:avLst/>
          </a:prstGeom>
        </p:spPr>
      </p:pic>
      <p:pic>
        <p:nvPicPr>
          <p:cNvPr id="6" name="Picture 5"/>
          <p:cNvPicPr>
            <a:picLocks noChangeAspect="1"/>
          </p:cNvPicPr>
          <p:nvPr/>
        </p:nvPicPr>
        <p:blipFill>
          <a:blip r:embed="rId3"/>
          <a:stretch>
            <a:fillRect/>
          </a:stretch>
        </p:blipFill>
        <p:spPr>
          <a:xfrm>
            <a:off x="5717314" y="3334351"/>
            <a:ext cx="6300516" cy="3345849"/>
          </a:xfrm>
          <a:prstGeom prst="rect">
            <a:avLst/>
          </a:prstGeom>
        </p:spPr>
      </p:pic>
      <p:sp>
        <p:nvSpPr>
          <p:cNvPr id="8" name="Rectangle 2"/>
          <p:cNvSpPr>
            <a:spLocks noChangeArrowheads="1"/>
          </p:cNvSpPr>
          <p:nvPr/>
        </p:nvSpPr>
        <p:spPr bwMode="auto">
          <a:xfrm>
            <a:off x="535579" y="4723505"/>
            <a:ext cx="3317964" cy="1195851"/>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E8EAED"/>
                </a:solidFill>
                <a:effectLst/>
                <a:latin typeface="inherit"/>
              </a:rPr>
              <a:t>The admin can be able to delete a table found in the database, by entering the name of the table and executing the query process when the server is running</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8624605" y="1985907"/>
            <a:ext cx="3393225" cy="1195851"/>
          </a:xfrm>
          <a:prstGeom prst="rect">
            <a:avLst/>
          </a:prstGeom>
          <a:solidFill>
            <a:srgbClr val="3031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E8EAED"/>
                </a:solidFill>
                <a:effectLst/>
                <a:latin typeface="inherit"/>
              </a:rPr>
              <a:t>And through the Postman program, it is checked if the process was done correctly by sending a message that the deletion process was done correctly</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2248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Managing database </a:t>
            </a:r>
            <a:r>
              <a:rPr lang="en-US" dirty="0" smtClean="0"/>
              <a:t>tables(insert)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88" y="2162043"/>
            <a:ext cx="6104586" cy="34321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874" y="2162043"/>
            <a:ext cx="5768126" cy="3242987"/>
          </a:xfrm>
          <a:prstGeom prst="rect">
            <a:avLst/>
          </a:prstGeom>
        </p:spPr>
      </p:pic>
    </p:spTree>
    <p:extLst>
      <p:ext uri="{BB962C8B-B14F-4D97-AF65-F5344CB8AC3E}">
        <p14:creationId xmlns:p14="http://schemas.microsoft.com/office/powerpoint/2010/main" val="3445549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Managing database </a:t>
            </a:r>
            <a:r>
              <a:rPr lang="en-US" dirty="0" smtClean="0"/>
              <a:t>tables(read)</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14" y="2193587"/>
            <a:ext cx="7980096" cy="4486613"/>
          </a:xfrm>
          <a:prstGeom prst="rect">
            <a:avLst/>
          </a:prstGeom>
        </p:spPr>
      </p:pic>
    </p:spTree>
    <p:extLst>
      <p:ext uri="{BB962C8B-B14F-4D97-AF65-F5344CB8AC3E}">
        <p14:creationId xmlns:p14="http://schemas.microsoft.com/office/powerpoint/2010/main" val="2794383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5" name="Title 3">
            <a:extLst>
              <a:ext uri="{FF2B5EF4-FFF2-40B4-BE49-F238E27FC236}">
                <a16:creationId xmlns:a16="http://schemas.microsoft.com/office/drawing/2014/main" xmlns="" id="{E3BD8413-C238-49D7-A4E1-E8FEF1811A0E}"/>
              </a:ext>
            </a:extLst>
          </p:cNvPr>
          <p:cNvSpPr txBox="1">
            <a:spLocks/>
          </p:cNvSpPr>
          <p:nvPr/>
        </p:nvSpPr>
        <p:spPr>
          <a:xfrm>
            <a:off x="110888" y="524814"/>
            <a:ext cx="7781544" cy="8590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r>
              <a:rPr lang="en-US" dirty="0" smtClean="0"/>
              <a:t>Export database table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60" y="2343955"/>
            <a:ext cx="6734643" cy="37863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475" y="3685472"/>
            <a:ext cx="4554828" cy="2444871"/>
          </a:xfrm>
          <a:prstGeom prst="rect">
            <a:avLst/>
          </a:prstGeom>
        </p:spPr>
      </p:pic>
      <p:sp>
        <p:nvSpPr>
          <p:cNvPr id="6" name="TextBox 5"/>
          <p:cNvSpPr txBox="1"/>
          <p:nvPr/>
        </p:nvSpPr>
        <p:spPr>
          <a:xfrm>
            <a:off x="206060" y="1512892"/>
            <a:ext cx="10113585" cy="646331"/>
          </a:xfrm>
          <a:prstGeom prst="rect">
            <a:avLst/>
          </a:prstGeom>
          <a:noFill/>
        </p:spPr>
        <p:txBody>
          <a:bodyPr wrap="square" rtlCol="0">
            <a:spAutoFit/>
          </a:bodyPr>
          <a:lstStyle/>
          <a:p>
            <a:r>
              <a:rPr lang="en-US" dirty="0" smtClean="0">
                <a:solidFill>
                  <a:schemeClr val="bg1"/>
                </a:solidFill>
              </a:rPr>
              <a:t>User can export database table by enter the name of the table he want then the file will be export  (download)</a:t>
            </a:r>
            <a:endParaRPr lang="en-US" dirty="0">
              <a:solidFill>
                <a:schemeClr val="bg1"/>
              </a:solidFill>
            </a:endParaRPr>
          </a:p>
        </p:txBody>
      </p:sp>
    </p:spTree>
    <p:extLst>
      <p:ext uri="{BB962C8B-B14F-4D97-AF65-F5344CB8AC3E}">
        <p14:creationId xmlns:p14="http://schemas.microsoft.com/office/powerpoint/2010/main" val="1181928232"/>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purl.org/dc/elements/1.1/"/>
    <ds:schemaRef ds:uri="http://purl.org/dc/dcmitype/"/>
    <ds:schemaRef ds:uri="http://schemas.microsoft.com/office/2006/documentManagement/types"/>
    <ds:schemaRef ds:uri="16c05727-aa75-4e4a-9b5f-8a80a1165891"/>
    <ds:schemaRef ds:uri="http://www.w3.org/XML/1998/namespace"/>
    <ds:schemaRef ds:uri="71af3243-3dd4-4a8d-8c0d-dd76da1f02a5"/>
    <ds:schemaRef ds:uri="http://purl.org/dc/term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953</Words>
  <Application>Microsoft Office PowerPoint</Application>
  <PresentationFormat>Widescreen</PresentationFormat>
  <Paragraphs>102</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Helvetica Neue</vt:lpstr>
      <vt:lpstr>inherit</vt:lpstr>
      <vt:lpstr>Tahoma</vt:lpstr>
      <vt:lpstr>Trade Gothic LT Pro</vt:lpstr>
      <vt:lpstr>Trebuchet MS</vt:lpstr>
      <vt:lpstr>Office Theme</vt:lpstr>
      <vt:lpstr>Database Management System </vt:lpstr>
      <vt:lpstr>System 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authentication and authorization  </vt:lpstr>
      <vt:lpstr>User authentication and authorization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2021-12-15T22:28:28Z</dcterms:created>
  <dcterms:modified xsi:type="dcterms:W3CDTF">2021-12-16T03:35:04Z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